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3" r:id="rId4"/>
    <p:sldId id="259" r:id="rId5"/>
    <p:sldId id="266" r:id="rId6"/>
    <p:sldId id="267" r:id="rId7"/>
    <p:sldId id="262" r:id="rId8"/>
    <p:sldId id="260" r:id="rId9"/>
    <p:sldId id="268" r:id="rId10"/>
    <p:sldId id="261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589" autoAdjust="0"/>
  </p:normalViewPr>
  <p:slideViewPr>
    <p:cSldViewPr>
      <p:cViewPr varScale="1">
        <p:scale>
          <a:sx n="98" d="100"/>
          <a:sy n="98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C439B-9B3A-49D2-ADBE-20CFB1CFD450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C7BB8-AB88-4879-85CE-F3F250E64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84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will take time to learn about the hardware that can be used to make the MIDAS program useful.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C7BB8-AB88-4879-85CE-F3F250E64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12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will take time to learn about the hardware that can be used to make the MIDAS program useful.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C7BB8-AB88-4879-85CE-F3F250E649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12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will take time to learn about the hardware that can be used to make the MIDAS program useful.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C7BB8-AB88-4879-85CE-F3F250E649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12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will take time to learn about the hardware that can be used to make the MIDAS program useful.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C7BB8-AB88-4879-85CE-F3F250E649D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12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will take time to learn about the hardware that can be used to make the MIDAS program useful.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C7BB8-AB88-4879-85CE-F3F250E649D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12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will take time to learn about the hardware that can be used to make the MIDAS program useful.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C7BB8-AB88-4879-85CE-F3F250E649D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12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will take time to learn about the hardware that can be used to make the MIDAS program useful.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C7BB8-AB88-4879-85CE-F3F250E649D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12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4B98-F820-4DD2-B96B-A9410E61EF5C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08D0-62FD-4325-B710-CCCC6773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7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4B98-F820-4DD2-B96B-A9410E61EF5C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08D0-62FD-4325-B710-CCCC6773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5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4B98-F820-4DD2-B96B-A9410E61EF5C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08D0-62FD-4325-B710-CCCC6773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7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4B98-F820-4DD2-B96B-A9410E61EF5C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08D0-62FD-4325-B710-CCCC6773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4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4B98-F820-4DD2-B96B-A9410E61EF5C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08D0-62FD-4325-B710-CCCC6773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4B98-F820-4DD2-B96B-A9410E61EF5C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08D0-62FD-4325-B710-CCCC6773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4B98-F820-4DD2-B96B-A9410E61EF5C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08D0-62FD-4325-B710-CCCC6773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4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4B98-F820-4DD2-B96B-A9410E61EF5C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08D0-62FD-4325-B710-CCCC6773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5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4B98-F820-4DD2-B96B-A9410E61EF5C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08D0-62FD-4325-B710-CCCC6773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4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4B98-F820-4DD2-B96B-A9410E61EF5C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08D0-62FD-4325-B710-CCCC6773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4B98-F820-4DD2-B96B-A9410E61EF5C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08D0-62FD-4325-B710-CCCC6773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09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04B98-F820-4DD2-B96B-A9410E61EF5C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508D0-62FD-4325-B710-CCCC6773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6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Nvidia_Tesl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59832" y="2708920"/>
            <a:ext cx="608416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i="1" dirty="0" smtClean="0"/>
              <a:t> </a:t>
            </a:r>
            <a:r>
              <a:rPr lang="en-US" sz="1500" b="1" i="1" dirty="0" smtClean="0"/>
              <a:t>About  </a:t>
            </a:r>
            <a:r>
              <a:rPr lang="en-US" sz="2500" b="1" i="1" dirty="0" smtClean="0"/>
              <a:t> Hardware Optimization </a:t>
            </a:r>
            <a:r>
              <a:rPr lang="en-US" sz="2500" b="1" i="1" dirty="0"/>
              <a:t>in </a:t>
            </a:r>
            <a:r>
              <a:rPr lang="en-US" sz="2500" b="1" i="1" dirty="0" smtClean="0"/>
              <a:t>Midas SW</a:t>
            </a:r>
            <a:endParaRPr lang="en-US" sz="2500" b="1" i="1" dirty="0"/>
          </a:p>
        </p:txBody>
      </p:sp>
    </p:spTree>
    <p:extLst>
      <p:ext uri="{BB962C8B-B14F-4D97-AF65-F5344CB8AC3E}">
        <p14:creationId xmlns:p14="http://schemas.microsoft.com/office/powerpoint/2010/main" val="297824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165968"/>
            <a:ext cx="80648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i="1" dirty="0" smtClean="0"/>
              <a:t>How much memory does user’s PC need to use 16G?</a:t>
            </a:r>
            <a:endParaRPr lang="en-US" sz="2500" b="1" i="1" dirty="0"/>
          </a:p>
        </p:txBody>
      </p:sp>
      <p:sp>
        <p:nvSpPr>
          <p:cNvPr id="3" name="Rectangle 2"/>
          <p:cNvSpPr/>
          <p:nvPr/>
        </p:nvSpPr>
        <p:spPr>
          <a:xfrm>
            <a:off x="467544" y="1412776"/>
            <a:ext cx="80648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i="1" dirty="0"/>
              <a:t>Q3. (sub question)</a:t>
            </a:r>
          </a:p>
        </p:txBody>
      </p:sp>
      <p:sp>
        <p:nvSpPr>
          <p:cNvPr id="5" name="Rectangle 4"/>
          <p:cNvSpPr/>
          <p:nvPr/>
        </p:nvSpPr>
        <p:spPr>
          <a:xfrm>
            <a:off x="540568" y="3352924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A4]    24G   (24G * 70% = 16G)</a:t>
            </a:r>
          </a:p>
          <a:p>
            <a:endParaRPr lang="en-US" i="1" dirty="0" smtClean="0">
              <a:solidFill>
                <a:srgbClr val="0070C0"/>
              </a:solidFill>
            </a:endParaRPr>
          </a:p>
          <a:p>
            <a:r>
              <a:rPr lang="en-US" i="1" dirty="0" smtClean="0">
                <a:solidFill>
                  <a:srgbClr val="0070C0"/>
                </a:solidFill>
              </a:rPr>
              <a:t>The </a:t>
            </a:r>
            <a:r>
              <a:rPr lang="en-US" i="1" dirty="0">
                <a:solidFill>
                  <a:srgbClr val="0070C0"/>
                </a:solidFill>
              </a:rPr>
              <a:t>maximum available memory size is the smallest value in 70% of RAM and 16 </a:t>
            </a:r>
            <a:r>
              <a:rPr lang="en-US" i="1" dirty="0" err="1">
                <a:solidFill>
                  <a:srgbClr val="0070C0"/>
                </a:solidFill>
              </a:rPr>
              <a:t>GByte</a:t>
            </a:r>
            <a:r>
              <a:rPr lang="en-US" i="1" dirty="0" smtClean="0">
                <a:solidFill>
                  <a:srgbClr val="0070C0"/>
                </a:solidFill>
              </a:rPr>
              <a:t>.</a:t>
            </a:r>
            <a:endParaRPr lang="en-US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05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2648" y="620688"/>
            <a:ext cx="8391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Tip3]</a:t>
            </a:r>
          </a:p>
          <a:p>
            <a:endParaRPr lang="en-US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As everyone know, large memory can reduce computing time.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     But the effect of CPU, main board, memory type, and HDD buffer size may be more important than memory size.</a:t>
            </a:r>
            <a:endParaRPr lang="en-US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25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165968"/>
            <a:ext cx="80648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i="1" dirty="0" smtClean="0"/>
              <a:t>How many cores of CPU does Midas SW support?</a:t>
            </a:r>
            <a:endParaRPr lang="en-US" sz="2500" b="1" i="1" dirty="0"/>
          </a:p>
        </p:txBody>
      </p:sp>
      <p:sp>
        <p:nvSpPr>
          <p:cNvPr id="3" name="Rectangle 2"/>
          <p:cNvSpPr/>
          <p:nvPr/>
        </p:nvSpPr>
        <p:spPr>
          <a:xfrm>
            <a:off x="467544" y="1412776"/>
            <a:ext cx="80648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i="1" dirty="0" smtClean="0"/>
              <a:t>Q1.</a:t>
            </a:r>
            <a:endParaRPr lang="en-US" sz="2500" b="1" i="1" dirty="0"/>
          </a:p>
        </p:txBody>
      </p:sp>
      <p:sp>
        <p:nvSpPr>
          <p:cNvPr id="5" name="Rectangle 4"/>
          <p:cNvSpPr/>
          <p:nvPr/>
        </p:nvSpPr>
        <p:spPr>
          <a:xfrm>
            <a:off x="540568" y="3070701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A1]      8 cores</a:t>
            </a:r>
          </a:p>
          <a:p>
            <a:endParaRPr lang="en-US" i="1" dirty="0" smtClean="0">
              <a:solidFill>
                <a:srgbClr val="0070C0"/>
              </a:solidFill>
            </a:endParaRPr>
          </a:p>
          <a:p>
            <a:r>
              <a:rPr lang="en-US" i="1" dirty="0" smtClean="0">
                <a:solidFill>
                  <a:srgbClr val="0070C0"/>
                </a:solidFill>
              </a:rPr>
              <a:t>Midas support up to 8 cores. (It is recommended to be used in multiples of </a:t>
            </a:r>
            <a:r>
              <a:rPr lang="en-US" i="1" dirty="0">
                <a:solidFill>
                  <a:srgbClr val="0070C0"/>
                </a:solidFill>
              </a:rPr>
              <a:t>2 like 2, 4, 8 )</a:t>
            </a:r>
            <a:endParaRPr lang="en-US" i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76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45" r="60066"/>
          <a:stretch/>
        </p:blipFill>
        <p:spPr bwMode="auto">
          <a:xfrm>
            <a:off x="2987824" y="3861048"/>
            <a:ext cx="3397669" cy="2562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72648" y="620688"/>
            <a:ext cx="83918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Tip1]</a:t>
            </a:r>
          </a:p>
          <a:p>
            <a:endParaRPr lang="en-US" i="1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Multi Frontal Sparse Gaussian(ON) &amp; Multi Processer(OFF) </a:t>
            </a:r>
          </a:p>
          <a:p>
            <a:r>
              <a:rPr lang="en-US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      </a:t>
            </a:r>
            <a:r>
              <a:rPr lang="en-US" i="1" dirty="0" smtClean="0">
                <a:solidFill>
                  <a:srgbClr val="0070C0"/>
                </a:solidFill>
              </a:rPr>
              <a:t>Automatically, useable maximum number of multi core are working.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Multi Frontal Sparse Gaussian(ON) &amp; Multi Processer(ON + number)</a:t>
            </a:r>
          </a:p>
          <a:p>
            <a:r>
              <a:rPr lang="en-US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     </a:t>
            </a:r>
            <a:r>
              <a:rPr lang="en-US" i="1" dirty="0">
                <a:solidFill>
                  <a:srgbClr val="0070C0"/>
                </a:solidFill>
                <a:sym typeface="Wingdings" panose="05000000000000000000" pitchFamily="2" charset="2"/>
              </a:rPr>
              <a:t>It will work for the number entered</a:t>
            </a:r>
            <a:r>
              <a:rPr lang="en-US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.</a:t>
            </a:r>
            <a:endParaRPr lang="en-US" i="1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The analysis speed is faster when there are many cores</a:t>
            </a:r>
            <a:r>
              <a:rPr lang="en-US" i="1" dirty="0" smtClean="0"/>
              <a:t>.</a:t>
            </a:r>
          </a:p>
          <a:p>
            <a:r>
              <a:rPr lang="en-US" i="1" dirty="0" smtClean="0"/>
              <a:t>     </a:t>
            </a:r>
            <a:r>
              <a:rPr lang="en-US" i="1" dirty="0"/>
              <a:t>but It </a:t>
            </a:r>
            <a:r>
              <a:rPr lang="en-US" i="1" dirty="0" smtClean="0"/>
              <a:t>can not </a:t>
            </a:r>
            <a:r>
              <a:rPr lang="en-US" i="1" dirty="0"/>
              <a:t>have much effect on more than 4 cores.</a:t>
            </a:r>
          </a:p>
        </p:txBody>
      </p:sp>
    </p:spTree>
    <p:extLst>
      <p:ext uri="{BB962C8B-B14F-4D97-AF65-F5344CB8AC3E}">
        <p14:creationId xmlns:p14="http://schemas.microsoft.com/office/powerpoint/2010/main" val="214174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165968"/>
            <a:ext cx="80648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i="1" dirty="0" smtClean="0"/>
              <a:t>Is Midas </a:t>
            </a:r>
            <a:r>
              <a:rPr lang="en-US" sz="2500" b="1" i="1" dirty="0" smtClean="0"/>
              <a:t>SW </a:t>
            </a:r>
            <a:r>
              <a:rPr lang="en-US" sz="2500" b="1" i="1" dirty="0" smtClean="0"/>
              <a:t>supporting </a:t>
            </a:r>
            <a:r>
              <a:rPr lang="en-US" sz="2500" b="1" i="1" dirty="0" smtClean="0"/>
              <a:t>GPU </a:t>
            </a:r>
            <a:r>
              <a:rPr lang="en-US" sz="2500" b="1" i="1" dirty="0" smtClean="0"/>
              <a:t>acceleration? </a:t>
            </a:r>
            <a:endParaRPr lang="en-US" sz="2500" b="1" i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467544" y="1412776"/>
            <a:ext cx="80648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i="1" dirty="0" smtClean="0"/>
              <a:t>Q2.</a:t>
            </a:r>
            <a:endParaRPr lang="en-US" sz="2500" b="1" i="1" dirty="0"/>
          </a:p>
        </p:txBody>
      </p:sp>
      <p:sp>
        <p:nvSpPr>
          <p:cNvPr id="5" name="Rectangle 4"/>
          <p:cNvSpPr/>
          <p:nvPr/>
        </p:nvSpPr>
        <p:spPr>
          <a:xfrm>
            <a:off x="540568" y="3790781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0070C0"/>
                </a:solidFill>
              </a:rPr>
              <a:t>A2] </a:t>
            </a:r>
            <a:r>
              <a:rPr lang="en-US" i="1" dirty="0" smtClean="0">
                <a:solidFill>
                  <a:srgbClr val="0070C0"/>
                </a:solidFill>
              </a:rPr>
              <a:t>Yes</a:t>
            </a:r>
            <a:r>
              <a:rPr lang="en-US" i="1" dirty="0">
                <a:solidFill>
                  <a:srgbClr val="0070C0"/>
                </a:solidFill>
              </a:rPr>
              <a:t>, Midas SW </a:t>
            </a:r>
            <a:r>
              <a:rPr lang="en-US" i="1" dirty="0" smtClean="0">
                <a:solidFill>
                  <a:srgbClr val="0070C0"/>
                </a:solidFill>
              </a:rPr>
              <a:t>is supporting </a:t>
            </a:r>
            <a:r>
              <a:rPr lang="en-US" i="1" dirty="0">
                <a:solidFill>
                  <a:srgbClr val="0070C0"/>
                </a:solidFill>
              </a:rPr>
              <a:t>GPU </a:t>
            </a:r>
            <a:r>
              <a:rPr lang="en-US" i="1" dirty="0" smtClean="0">
                <a:solidFill>
                  <a:srgbClr val="0070C0"/>
                </a:solidFill>
              </a:rPr>
              <a:t>acceleration</a:t>
            </a:r>
          </a:p>
          <a:p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smtClean="0">
                <a:solidFill>
                  <a:srgbClr val="0070C0"/>
                </a:solidFill>
              </a:rPr>
              <a:t>      But </a:t>
            </a:r>
            <a:r>
              <a:rPr lang="en-US" i="1" dirty="0">
                <a:solidFill>
                  <a:srgbClr val="0070C0"/>
                </a:solidFill>
              </a:rPr>
              <a:t>it supports </a:t>
            </a:r>
            <a:r>
              <a:rPr lang="en-US" i="1" dirty="0" smtClean="0">
                <a:solidFill>
                  <a:srgbClr val="0070C0"/>
                </a:solidFill>
              </a:rPr>
              <a:t>only GPU of </a:t>
            </a:r>
            <a:r>
              <a:rPr lang="en-US" i="1" dirty="0" smtClean="0">
                <a:solidFill>
                  <a:srgbClr val="0070C0"/>
                </a:solidFill>
              </a:rPr>
              <a:t>Tesla.</a:t>
            </a:r>
            <a:endParaRPr lang="en-US" i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01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2648" y="620688"/>
            <a:ext cx="839184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Tip2]</a:t>
            </a:r>
          </a:p>
          <a:p>
            <a:endParaRPr lang="en-US" i="1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70C0"/>
                </a:solidFill>
              </a:rPr>
              <a:t>We </a:t>
            </a:r>
            <a:r>
              <a:rPr lang="en-US" i="1" dirty="0">
                <a:solidFill>
                  <a:srgbClr val="0070C0"/>
                </a:solidFill>
              </a:rPr>
              <a:t>must have at least two cards with </a:t>
            </a:r>
            <a:r>
              <a:rPr lang="en-US" i="1" dirty="0" smtClean="0">
                <a:solidFill>
                  <a:srgbClr val="0070C0"/>
                </a:solidFill>
              </a:rPr>
              <a:t>GPU</a:t>
            </a:r>
            <a:r>
              <a:rPr lang="en-US" i="1" dirty="0">
                <a:solidFill>
                  <a:srgbClr val="0070C0"/>
                </a:solidFill>
              </a:rPr>
              <a:t>. One is for display, and the other is for computing. The GPU card </a:t>
            </a:r>
            <a:r>
              <a:rPr lang="en-US" i="1" dirty="0" smtClean="0">
                <a:solidFill>
                  <a:srgbClr val="0070C0"/>
                </a:solidFill>
              </a:rPr>
              <a:t>for computing </a:t>
            </a:r>
            <a:r>
              <a:rPr lang="en-US" i="1" dirty="0">
                <a:solidFill>
                  <a:srgbClr val="0070C0"/>
                </a:solidFill>
              </a:rPr>
              <a:t>must be a card of Tesla series</a:t>
            </a:r>
            <a:r>
              <a:rPr lang="en-US" i="1" dirty="0" smtClean="0">
                <a:solidFill>
                  <a:srgbClr val="0070C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The causes and </a:t>
            </a:r>
            <a:r>
              <a:rPr lang="en-US" i="1" dirty="0" smtClean="0"/>
              <a:t>Error messages by GPU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 smtClean="0"/>
          </a:p>
          <a:p>
            <a:r>
              <a:rPr lang="en-US" i="1" dirty="0" smtClean="0">
                <a:solidFill>
                  <a:srgbClr val="0070C0"/>
                </a:solidFill>
              </a:rPr>
              <a:t>     - If you do not have a GPU card 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       </a:t>
            </a:r>
            <a:r>
              <a:rPr lang="en-US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en-US" i="1" dirty="0" smtClean="0">
                <a:solidFill>
                  <a:srgbClr val="0070C0"/>
                </a:solidFill>
              </a:rPr>
              <a:t> GPU ACCELERATION: DISABLED (</a:t>
            </a:r>
            <a:r>
              <a:rPr lang="en-US" i="1" dirty="0" smtClean="0">
                <a:solidFill>
                  <a:srgbClr val="FF0000"/>
                </a:solidFill>
              </a:rPr>
              <a:t>NO GPU</a:t>
            </a:r>
            <a:r>
              <a:rPr lang="en-US" i="1" dirty="0" smtClean="0">
                <a:solidFill>
                  <a:srgbClr val="0070C0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 smtClean="0">
              <a:solidFill>
                <a:srgbClr val="0070C0"/>
              </a:solidFill>
            </a:endParaRPr>
          </a:p>
          <a:p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smtClean="0">
                <a:solidFill>
                  <a:srgbClr val="0070C0"/>
                </a:solidFill>
              </a:rPr>
              <a:t>    - If your GPU is not </a:t>
            </a:r>
            <a:r>
              <a:rPr lang="en-US" i="1" dirty="0" err="1" smtClean="0">
                <a:solidFill>
                  <a:srgbClr val="0070C0"/>
                </a:solidFill>
              </a:rPr>
              <a:t>Nvidia</a:t>
            </a:r>
            <a:r>
              <a:rPr lang="en-US" i="1" dirty="0" smtClean="0">
                <a:solidFill>
                  <a:srgbClr val="0070C0"/>
                </a:solidFill>
              </a:rPr>
              <a:t> GPU 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       </a:t>
            </a:r>
            <a:r>
              <a:rPr lang="en-US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en-US" i="1" dirty="0" smtClean="0">
                <a:solidFill>
                  <a:srgbClr val="0070C0"/>
                </a:solidFill>
              </a:rPr>
              <a:t>GPU ACCELERATION: DISABLED (</a:t>
            </a:r>
            <a:r>
              <a:rPr lang="en-US" i="1" dirty="0" smtClean="0">
                <a:solidFill>
                  <a:srgbClr val="FF0000"/>
                </a:solidFill>
              </a:rPr>
              <a:t>NO CUDA SUPPORTING GPU</a:t>
            </a:r>
            <a:r>
              <a:rPr lang="en-US" i="1" dirty="0" smtClean="0">
                <a:solidFill>
                  <a:srgbClr val="0070C0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 smtClean="0">
              <a:solidFill>
                <a:srgbClr val="0070C0"/>
              </a:solidFill>
            </a:endParaRPr>
          </a:p>
          <a:p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smtClean="0">
                <a:solidFill>
                  <a:srgbClr val="0070C0"/>
                </a:solidFill>
              </a:rPr>
              <a:t>    - For older GPU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       </a:t>
            </a:r>
            <a:r>
              <a:rPr lang="en-US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en-US" i="1" dirty="0" smtClean="0">
                <a:solidFill>
                  <a:srgbClr val="0070C0"/>
                </a:solidFill>
              </a:rPr>
              <a:t> GPU ACCELERATION: DISABLED (</a:t>
            </a:r>
            <a:r>
              <a:rPr lang="en-US" i="1" dirty="0" smtClean="0">
                <a:solidFill>
                  <a:srgbClr val="FF0000"/>
                </a:solidFill>
              </a:rPr>
              <a:t>LOW COMPUTE CAPABILITY</a:t>
            </a:r>
            <a:r>
              <a:rPr lang="en-US" i="1" dirty="0" smtClean="0">
                <a:solidFill>
                  <a:srgbClr val="0070C0"/>
                </a:solidFill>
              </a:rPr>
              <a:t>)</a:t>
            </a:r>
          </a:p>
          <a:p>
            <a:endParaRPr lang="en-US" i="1" dirty="0">
              <a:solidFill>
                <a:srgbClr val="0070C0"/>
              </a:solidFill>
            </a:endParaRPr>
          </a:p>
          <a:p>
            <a:r>
              <a:rPr lang="en-US" i="1" dirty="0" smtClean="0">
                <a:solidFill>
                  <a:srgbClr val="0070C0"/>
                </a:solidFill>
              </a:rPr>
              <a:t>     - If there is one GPU or is not a Tesla series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       </a:t>
            </a:r>
            <a:r>
              <a:rPr lang="en-US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en-US" i="1" dirty="0" smtClean="0">
                <a:solidFill>
                  <a:srgbClr val="0070C0"/>
                </a:solidFill>
              </a:rPr>
              <a:t>GPU ACCELERATION: DISABLED  (</a:t>
            </a:r>
            <a:r>
              <a:rPr lang="en-US" i="1" dirty="0" smtClean="0">
                <a:solidFill>
                  <a:srgbClr val="FF0000"/>
                </a:solidFill>
              </a:rPr>
              <a:t>MORE THAN TWO GPU'S REQUIRED</a:t>
            </a:r>
            <a:r>
              <a:rPr lang="en-US" i="1" dirty="0" smtClean="0">
                <a:solidFill>
                  <a:srgbClr val="0070C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0139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2648" y="620688"/>
            <a:ext cx="83918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Tip2] (continue)</a:t>
            </a:r>
          </a:p>
          <a:p>
            <a:endParaRPr lang="en-US" i="1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For reference, we can expect the effect by GPU in a large model with at least a few hundred thousand degrees of freedom, so I think it is unnecessary to use the GPU in general structural analysis.</a:t>
            </a:r>
          </a:p>
          <a:p>
            <a:r>
              <a:rPr lang="en-US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If you </a:t>
            </a:r>
            <a:r>
              <a:rPr lang="en-US" i="1" dirty="0" smtClean="0"/>
              <a:t>want to know information for the available GPU</a:t>
            </a:r>
          </a:p>
          <a:p>
            <a:r>
              <a:rPr lang="en-US" dirty="0" smtClean="0"/>
              <a:t>     </a:t>
            </a:r>
            <a:r>
              <a:rPr lang="en-US" i="1" dirty="0" smtClean="0"/>
              <a:t>Please </a:t>
            </a:r>
            <a:r>
              <a:rPr lang="en-US" i="1" dirty="0"/>
              <a:t>refer to the next </a:t>
            </a:r>
            <a:r>
              <a:rPr lang="en-US" i="1" dirty="0" smtClean="0"/>
              <a:t>web page</a:t>
            </a:r>
            <a:r>
              <a:rPr lang="en-US" i="1" dirty="0"/>
              <a:t>.</a:t>
            </a:r>
          </a:p>
          <a:p>
            <a:pPr latinLnBrk="1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                   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://en.wikipedia.org/wiki/Nvidia_Tesla</a:t>
            </a:r>
            <a:r>
              <a:rPr lang="en-US" dirty="0"/>
              <a:t> </a:t>
            </a:r>
          </a:p>
          <a:p>
            <a:pPr latinLnBrk="1"/>
            <a:r>
              <a:rPr lang="en-US" dirty="0"/>
              <a:t> </a:t>
            </a:r>
          </a:p>
          <a:p>
            <a:pPr marL="285750" indent="-285750" latinLnBrk="1">
              <a:buFont typeface="Arial" panose="020B0604020202020204" pitchFamily="34" charset="0"/>
              <a:buChar char="•"/>
            </a:pPr>
            <a:r>
              <a:rPr lang="en-US" i="1" dirty="0" smtClean="0"/>
              <a:t>And GPU </a:t>
            </a:r>
            <a:r>
              <a:rPr lang="en-US" i="1" dirty="0"/>
              <a:t>cards are </a:t>
            </a:r>
            <a:r>
              <a:rPr lang="en-US" i="1" dirty="0" smtClean="0"/>
              <a:t>very expensive</a:t>
            </a:r>
            <a:r>
              <a:rPr lang="en-US" i="1" dirty="0"/>
              <a:t>. Therefore, if you want to improve the </a:t>
            </a:r>
            <a:r>
              <a:rPr lang="en-US" i="1" dirty="0" smtClean="0"/>
              <a:t>analysis speed, I </a:t>
            </a:r>
            <a:r>
              <a:rPr lang="en-US" i="1" dirty="0"/>
              <a:t>recommend that you consider upgrading memory or CPU </a:t>
            </a:r>
            <a:r>
              <a:rPr lang="en-US" i="1" dirty="0" smtClean="0"/>
              <a:t>than GPU.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9232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7956376" cy="5547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779912" y="5877272"/>
            <a:ext cx="468052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5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165968"/>
            <a:ext cx="806489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i="1" dirty="0" smtClean="0"/>
              <a:t>How much memory does the Midas SW </a:t>
            </a:r>
            <a:r>
              <a:rPr lang="en-US" sz="2500" b="1" i="1" dirty="0"/>
              <a:t>support under </a:t>
            </a:r>
            <a:r>
              <a:rPr lang="en-US" sz="2500" b="1" i="1" dirty="0" smtClean="0"/>
              <a:t>64bit </a:t>
            </a:r>
            <a:r>
              <a:rPr lang="en-US" sz="2500" b="1" i="1" dirty="0"/>
              <a:t>system?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544" y="1412776"/>
            <a:ext cx="80648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i="1" dirty="0" smtClean="0"/>
              <a:t>Q3.</a:t>
            </a:r>
            <a:endParaRPr lang="en-US" sz="2500" b="1" i="1" dirty="0"/>
          </a:p>
        </p:txBody>
      </p:sp>
      <p:sp>
        <p:nvSpPr>
          <p:cNvPr id="5" name="Rectangle 4"/>
          <p:cNvSpPr/>
          <p:nvPr/>
        </p:nvSpPr>
        <p:spPr>
          <a:xfrm>
            <a:off x="540568" y="3140968"/>
            <a:ext cx="8603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A3]   16G</a:t>
            </a:r>
          </a:p>
          <a:p>
            <a:endParaRPr lang="en-US" i="1" dirty="0" smtClean="0">
              <a:solidFill>
                <a:srgbClr val="0070C0"/>
              </a:solidFill>
            </a:endParaRPr>
          </a:p>
          <a:p>
            <a:r>
              <a:rPr lang="en-US" sz="1700" i="1" dirty="0" smtClean="0">
                <a:solidFill>
                  <a:srgbClr val="0070C0"/>
                </a:solidFill>
              </a:rPr>
              <a:t>Even when the memory is very large, only 16G is used as the maximum system memory, </a:t>
            </a:r>
          </a:p>
          <a:p>
            <a:r>
              <a:rPr lang="en-US" sz="1700" i="1" dirty="0" smtClean="0">
                <a:solidFill>
                  <a:srgbClr val="0070C0"/>
                </a:solidFill>
              </a:rPr>
              <a:t>and about 70% of 16G are used for the analysis process.</a:t>
            </a:r>
          </a:p>
        </p:txBody>
      </p:sp>
    </p:spTree>
    <p:extLst>
      <p:ext uri="{BB962C8B-B14F-4D97-AF65-F5344CB8AC3E}">
        <p14:creationId xmlns:p14="http://schemas.microsoft.com/office/powerpoint/2010/main" val="415442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165968"/>
            <a:ext cx="806489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i="1" dirty="0" smtClean="0"/>
              <a:t>How much memory does the Midas SW support under 32bit </a:t>
            </a:r>
            <a:r>
              <a:rPr lang="en-US" sz="2500" b="1" i="1" dirty="0"/>
              <a:t>system?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544" y="1412776"/>
            <a:ext cx="80648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i="1" dirty="0" smtClean="0"/>
              <a:t>Q3. (sub question)</a:t>
            </a:r>
            <a:endParaRPr lang="en-US" sz="2500" b="1" i="1" dirty="0"/>
          </a:p>
        </p:txBody>
      </p:sp>
      <p:sp>
        <p:nvSpPr>
          <p:cNvPr id="5" name="Rectangle 4"/>
          <p:cNvSpPr/>
          <p:nvPr/>
        </p:nvSpPr>
        <p:spPr>
          <a:xfrm>
            <a:off x="540568" y="3358733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A3]    1.44G</a:t>
            </a:r>
          </a:p>
          <a:p>
            <a:endParaRPr lang="en-US" i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95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616</Words>
  <Application>Microsoft Office PowerPoint</Application>
  <PresentationFormat>On-screen Show (4:3)</PresentationFormat>
  <Paragraphs>79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Youngil Seo</dc:creator>
  <cp:lastModifiedBy>Youngil Seo</cp:lastModifiedBy>
  <cp:revision>24</cp:revision>
  <dcterms:created xsi:type="dcterms:W3CDTF">2017-09-05T02:22:45Z</dcterms:created>
  <dcterms:modified xsi:type="dcterms:W3CDTF">2018-01-31T02:59:37Z</dcterms:modified>
</cp:coreProperties>
</file>